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9"/>
  </p:notesMasterIdLst>
  <p:handoutMasterIdLst>
    <p:handoutMasterId r:id="rId20"/>
  </p:handoutMasterIdLst>
  <p:sldIdLst>
    <p:sldId id="256" r:id="rId2"/>
    <p:sldId id="273" r:id="rId3"/>
    <p:sldId id="339" r:id="rId4"/>
    <p:sldId id="340" r:id="rId5"/>
    <p:sldId id="326" r:id="rId6"/>
    <p:sldId id="341" r:id="rId7"/>
    <p:sldId id="342" r:id="rId8"/>
    <p:sldId id="343" r:id="rId9"/>
    <p:sldId id="344" r:id="rId10"/>
    <p:sldId id="345" r:id="rId11"/>
    <p:sldId id="346" r:id="rId12"/>
    <p:sldId id="348" r:id="rId13"/>
    <p:sldId id="349" r:id="rId14"/>
    <p:sldId id="350" r:id="rId15"/>
    <p:sldId id="351" r:id="rId16"/>
    <p:sldId id="352" r:id="rId17"/>
    <p:sldId id="35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0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8869" autoAdjust="0"/>
  </p:normalViewPr>
  <p:slideViewPr>
    <p:cSldViewPr snapToGrid="0">
      <p:cViewPr varScale="1">
        <p:scale>
          <a:sx n="64" d="100"/>
          <a:sy n="64" d="100"/>
        </p:scale>
        <p:origin x="978" y="7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5/18/2021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5/18/2021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5</a:t>
            </a:fld>
            <a:endParaRPr lang="en-US" noProof="0"/>
          </a:p>
        </p:txBody>
      </p:sp>
    </p:spTree>
    <p:extLst>
      <p:ext uri="{BB962C8B-B14F-4D97-AF65-F5344CB8AC3E}">
        <p14:creationId xmlns:p14="http://schemas.microsoft.com/office/powerpoint/2010/main" val="4025123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a:p>
        </p:txBody>
      </p:sp>
    </p:spTree>
    <p:extLst>
      <p:ext uri="{BB962C8B-B14F-4D97-AF65-F5344CB8AC3E}">
        <p14:creationId xmlns:p14="http://schemas.microsoft.com/office/powerpoint/2010/main" val="1726742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a:p>
        </p:txBody>
      </p:sp>
    </p:spTree>
    <p:extLst>
      <p:ext uri="{BB962C8B-B14F-4D97-AF65-F5344CB8AC3E}">
        <p14:creationId xmlns:p14="http://schemas.microsoft.com/office/powerpoint/2010/main" val="33726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purpose of this task is to help students</a:t>
            </a:r>
            <a:r>
              <a:rPr lang="en-GB" baseline="0" dirty="0"/>
              <a:t> build descriptive answers through scaffolding.</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dirty="0"/>
          </a:p>
        </p:txBody>
      </p:sp>
    </p:spTree>
    <p:extLst>
      <p:ext uri="{BB962C8B-B14F-4D97-AF65-F5344CB8AC3E}">
        <p14:creationId xmlns:p14="http://schemas.microsoft.com/office/powerpoint/2010/main" val="2327366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purpose of this task is to help students</a:t>
            </a:r>
            <a:r>
              <a:rPr lang="en-GB" baseline="0" dirty="0"/>
              <a:t> build descriptive answers through scaffolding.</a:t>
            </a:r>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dirty="0"/>
          </a:p>
        </p:txBody>
      </p:sp>
    </p:spTree>
    <p:extLst>
      <p:ext uri="{BB962C8B-B14F-4D97-AF65-F5344CB8AC3E}">
        <p14:creationId xmlns:p14="http://schemas.microsoft.com/office/powerpoint/2010/main" val="1858864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6</a:t>
            </a:fld>
            <a:endParaRPr lang="en-US" noProof="0"/>
          </a:p>
        </p:txBody>
      </p:sp>
    </p:spTree>
    <p:extLst>
      <p:ext uri="{BB962C8B-B14F-4D97-AF65-F5344CB8AC3E}">
        <p14:creationId xmlns:p14="http://schemas.microsoft.com/office/powerpoint/2010/main" val="1161479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7</a:t>
            </a:fld>
            <a:endParaRPr lang="en-US" noProof="0"/>
          </a:p>
        </p:txBody>
      </p:sp>
    </p:spTree>
    <p:extLst>
      <p:ext uri="{BB962C8B-B14F-4D97-AF65-F5344CB8AC3E}">
        <p14:creationId xmlns:p14="http://schemas.microsoft.com/office/powerpoint/2010/main" val="1695112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8</a:t>
            </a:fld>
            <a:endParaRPr lang="en-US" noProof="0"/>
          </a:p>
        </p:txBody>
      </p:sp>
    </p:spTree>
    <p:extLst>
      <p:ext uri="{BB962C8B-B14F-4D97-AF65-F5344CB8AC3E}">
        <p14:creationId xmlns:p14="http://schemas.microsoft.com/office/powerpoint/2010/main" val="3381080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3809834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3982758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1972674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3856023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40056144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1.tmp"/></Relationships>
</file>

<file path=ppt/slides/_rels/slide7.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1.tmp"/></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tmp"/><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tmp"/><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GCSE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dirty="0"/>
              <a:t>Unit 1:</a:t>
            </a:r>
          </a:p>
          <a:p>
            <a:r>
              <a:rPr lang="en-US" noProof="1"/>
              <a:t>The digital world</a:t>
            </a:r>
          </a:p>
          <a:p>
            <a:endParaRPr lang="en-US" noProof="1"/>
          </a:p>
          <a:p>
            <a:r>
              <a:rPr lang="en-US" noProof="1"/>
              <a:t>DT12:</a:t>
            </a:r>
          </a:p>
          <a:p>
            <a:r>
              <a:rPr lang="en-US" noProof="1"/>
              <a:t>Operating System</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756" r="13756"/>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Peripheral device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managing peripherals?</a:t>
            </a:r>
          </a:p>
        </p:txBody>
      </p:sp>
      <p:sp>
        <p:nvSpPr>
          <p:cNvPr id="23" name="Rectangle 22"/>
          <p:cNvSpPr/>
          <p:nvPr/>
        </p:nvSpPr>
        <p:spPr>
          <a:xfrm>
            <a:off x="6063407" y="2643686"/>
            <a:ext cx="5757863" cy="24740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a range of peripheral devices.</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063407" y="5235677"/>
            <a:ext cx="5757863" cy="13973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the role of the device driver.</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4098" name="Picture 2" descr="Free picture: laptop, device, computer, peripheral, computer keyboard,  keyboard, technology, busin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2" y="673017"/>
            <a:ext cx="5624660" cy="3749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786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Peripheral device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managing peripherals?</a:t>
            </a:r>
          </a:p>
          <a:p>
            <a:pPr algn="ctr"/>
            <a:r>
              <a:rPr lang="en-GB" dirty="0">
                <a:solidFill>
                  <a:schemeClr val="tx1"/>
                </a:solidFill>
                <a:latin typeface="+mj-lt"/>
              </a:rPr>
              <a:t>It allows the operating system to control how the peripheral devices function and they do this by using device drivers.</a:t>
            </a:r>
          </a:p>
        </p:txBody>
      </p:sp>
      <p:sp>
        <p:nvSpPr>
          <p:cNvPr id="23" name="Rectangle 22"/>
          <p:cNvSpPr/>
          <p:nvPr/>
        </p:nvSpPr>
        <p:spPr>
          <a:xfrm>
            <a:off x="6063407" y="2643686"/>
            <a:ext cx="5757863" cy="247400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a range of peripheral devices.</a:t>
            </a:r>
          </a:p>
          <a:p>
            <a:pPr algn="ctr"/>
            <a:endParaRPr lang="en-GB" dirty="0">
              <a:solidFill>
                <a:schemeClr val="tx1"/>
              </a:solidFill>
              <a:latin typeface="+mj-lt"/>
            </a:endParaRPr>
          </a:p>
          <a:p>
            <a:pPr algn="ctr"/>
            <a:r>
              <a:rPr lang="en-GB" dirty="0">
                <a:solidFill>
                  <a:schemeClr val="tx1"/>
                </a:solidFill>
                <a:latin typeface="+mj-lt"/>
              </a:rPr>
              <a:t>Keyboard</a:t>
            </a:r>
          </a:p>
          <a:p>
            <a:pPr algn="ctr"/>
            <a:r>
              <a:rPr lang="en-GB" dirty="0">
                <a:solidFill>
                  <a:schemeClr val="tx1"/>
                </a:solidFill>
                <a:latin typeface="+mj-lt"/>
              </a:rPr>
              <a:t>Mouse</a:t>
            </a:r>
          </a:p>
          <a:p>
            <a:pPr algn="ctr"/>
            <a:r>
              <a:rPr lang="en-GB" dirty="0">
                <a:solidFill>
                  <a:schemeClr val="tx1"/>
                </a:solidFill>
                <a:latin typeface="+mj-lt"/>
              </a:rPr>
              <a:t>Monitor</a:t>
            </a:r>
          </a:p>
          <a:p>
            <a:pPr algn="ctr"/>
            <a:r>
              <a:rPr lang="en-GB" dirty="0">
                <a:solidFill>
                  <a:schemeClr val="tx1"/>
                </a:solidFill>
                <a:latin typeface="+mj-lt"/>
              </a:rPr>
              <a:t>Printer</a:t>
            </a:r>
          </a:p>
          <a:p>
            <a:pPr algn="ctr"/>
            <a:r>
              <a:rPr lang="en-GB" dirty="0">
                <a:solidFill>
                  <a:schemeClr val="tx1"/>
                </a:solidFill>
                <a:latin typeface="+mj-lt"/>
              </a:rPr>
              <a:t>Speakers</a:t>
            </a:r>
          </a:p>
          <a:p>
            <a:pPr algn="ctr"/>
            <a:r>
              <a:rPr lang="en-GB" dirty="0">
                <a:solidFill>
                  <a:schemeClr val="tx1"/>
                </a:solidFill>
                <a:latin typeface="+mj-lt"/>
              </a:rPr>
              <a:t>Headphones</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063407" y="5235677"/>
            <a:ext cx="5757863" cy="13973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Describe the role of the device driver.</a:t>
            </a:r>
            <a:endParaRPr lang="en-GB" dirty="0">
              <a:solidFill>
                <a:schemeClr val="tx1"/>
              </a:solidFill>
              <a:latin typeface="+mj-lt"/>
            </a:endParaRPr>
          </a:p>
          <a:p>
            <a:pPr algn="ctr"/>
            <a:r>
              <a:rPr lang="en-GB" dirty="0">
                <a:solidFill>
                  <a:schemeClr val="tx1"/>
                </a:solidFill>
                <a:latin typeface="+mj-lt"/>
              </a:rPr>
              <a:t>Each device will have a driver which is a piece of software installed on the computer to allow that device to communication with the computer.</a:t>
            </a: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4098" name="Picture 2" descr="Free picture: laptop, device, computer, peripheral, computer keyboard,  keyboard, technology, busin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2" y="673017"/>
            <a:ext cx="5624660" cy="3749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57304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User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managing users?</a:t>
            </a:r>
          </a:p>
        </p:txBody>
      </p:sp>
      <p:sp>
        <p:nvSpPr>
          <p:cNvPr id="23" name="Rectangle 22"/>
          <p:cNvSpPr/>
          <p:nvPr/>
        </p:nvSpPr>
        <p:spPr>
          <a:xfrm>
            <a:off x="6063407" y="2643686"/>
            <a:ext cx="5757863" cy="24740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creating different levels of access for users?</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063407" y="5235677"/>
            <a:ext cx="5757863" cy="13973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the different levels of access in school.</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4" name="Picture 3"/>
          <p:cNvPicPr>
            <a:picLocks noChangeAspect="1"/>
          </p:cNvPicPr>
          <p:nvPr/>
        </p:nvPicPr>
        <p:blipFill rotWithShape="1">
          <a:blip r:embed="rId3"/>
          <a:srcRect l="26069" t="29502" r="50901" b="5305"/>
          <a:stretch/>
        </p:blipFill>
        <p:spPr>
          <a:xfrm>
            <a:off x="295421" y="688220"/>
            <a:ext cx="3671667" cy="5843639"/>
          </a:xfrm>
          <a:prstGeom prst="rect">
            <a:avLst/>
          </a:prstGeom>
        </p:spPr>
      </p:pic>
      <p:sp>
        <p:nvSpPr>
          <p:cNvPr id="5" name="Rectangle 4"/>
          <p:cNvSpPr/>
          <p:nvPr/>
        </p:nvSpPr>
        <p:spPr>
          <a:xfrm>
            <a:off x="157162" y="2152357"/>
            <a:ext cx="3908401" cy="3106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19469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User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managing users?</a:t>
            </a:r>
          </a:p>
          <a:p>
            <a:pPr algn="ctr"/>
            <a:r>
              <a:rPr lang="en-GB" dirty="0">
                <a:solidFill>
                  <a:schemeClr val="tx1"/>
                </a:solidFill>
                <a:latin typeface="+mj-lt"/>
              </a:rPr>
              <a:t>To allow administrator to manage users access to a variety of resources such as devices, settings, applications etc.</a:t>
            </a:r>
          </a:p>
        </p:txBody>
      </p:sp>
      <p:sp>
        <p:nvSpPr>
          <p:cNvPr id="23" name="Rectangle 22"/>
          <p:cNvSpPr/>
          <p:nvPr/>
        </p:nvSpPr>
        <p:spPr>
          <a:xfrm>
            <a:off x="6063407" y="2643686"/>
            <a:ext cx="5757863" cy="247400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creating different levels of access for users?</a:t>
            </a:r>
            <a:endParaRPr lang="en-GB" dirty="0">
              <a:solidFill>
                <a:schemeClr val="tx1"/>
              </a:solidFill>
              <a:latin typeface="+mj-lt"/>
            </a:endParaRPr>
          </a:p>
          <a:p>
            <a:pPr algn="ctr"/>
            <a:r>
              <a:rPr lang="en-GB" dirty="0">
                <a:solidFill>
                  <a:schemeClr val="tx1"/>
                </a:solidFill>
                <a:latin typeface="+mj-lt"/>
              </a:rPr>
              <a:t>To allow certain users to certain privileges. This could lead to users having access to a file that is read-only or have permission to access the file denied. It might be for confidential reasons that certain employees would not have or need access to that information.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063407" y="5235677"/>
            <a:ext cx="5757863" cy="13973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Identify the different levels of access in school.</a:t>
            </a:r>
          </a:p>
          <a:p>
            <a:pPr algn="ctr"/>
            <a:r>
              <a:rPr lang="en-GB" dirty="0">
                <a:solidFill>
                  <a:schemeClr val="tx1"/>
                </a:solidFill>
                <a:latin typeface="+mj-lt"/>
              </a:rPr>
              <a:t>Students</a:t>
            </a:r>
          </a:p>
          <a:p>
            <a:pPr algn="ctr"/>
            <a:r>
              <a:rPr lang="en-GB" dirty="0">
                <a:solidFill>
                  <a:schemeClr val="tx1"/>
                </a:solidFill>
                <a:latin typeface="+mj-lt"/>
              </a:rPr>
              <a:t>Staff</a:t>
            </a:r>
          </a:p>
          <a:p>
            <a:pPr algn="ctr"/>
            <a:r>
              <a:rPr lang="en-GB" dirty="0">
                <a:solidFill>
                  <a:schemeClr val="tx1"/>
                </a:solidFill>
                <a:latin typeface="+mj-lt"/>
              </a:rPr>
              <a:t>Administrator </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4" name="Picture 3"/>
          <p:cNvPicPr>
            <a:picLocks noChangeAspect="1"/>
          </p:cNvPicPr>
          <p:nvPr/>
        </p:nvPicPr>
        <p:blipFill rotWithShape="1">
          <a:blip r:embed="rId3"/>
          <a:srcRect l="26069" t="29502" r="50901" b="5305"/>
          <a:stretch/>
        </p:blipFill>
        <p:spPr>
          <a:xfrm>
            <a:off x="295421" y="688220"/>
            <a:ext cx="3671667" cy="5843639"/>
          </a:xfrm>
          <a:prstGeom prst="rect">
            <a:avLst/>
          </a:prstGeom>
        </p:spPr>
      </p:pic>
      <p:sp>
        <p:nvSpPr>
          <p:cNvPr id="5" name="Rectangle 4"/>
          <p:cNvSpPr/>
          <p:nvPr/>
        </p:nvSpPr>
        <p:spPr>
          <a:xfrm>
            <a:off x="157162" y="2152357"/>
            <a:ext cx="3908401" cy="3106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11209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Memory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memory management?</a:t>
            </a:r>
          </a:p>
        </p:txBody>
      </p:sp>
      <p:sp>
        <p:nvSpPr>
          <p:cNvPr id="23" name="Rectangle 22"/>
          <p:cNvSpPr/>
          <p:nvPr/>
        </p:nvSpPr>
        <p:spPr>
          <a:xfrm>
            <a:off x="6063407" y="2643686"/>
            <a:ext cx="5757863" cy="24740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it work?</a:t>
            </a:r>
          </a:p>
          <a:p>
            <a:pPr algn="ctr"/>
            <a:endParaRPr lang="en-GB"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063407" y="5235677"/>
            <a:ext cx="5757863" cy="13973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a:t>
            </a:r>
            <a:r>
              <a:rPr lang="en-GB" b="1" u="sng" dirty="0">
                <a:solidFill>
                  <a:schemeClr val="tx1"/>
                </a:solidFill>
                <a:latin typeface="+mj-lt"/>
              </a:rPr>
              <a:t>two</a:t>
            </a:r>
            <a:r>
              <a:rPr lang="en-GB" u="sng" dirty="0">
                <a:solidFill>
                  <a:schemeClr val="tx1"/>
                </a:solidFill>
                <a:latin typeface="+mj-lt"/>
              </a:rPr>
              <a:t> techniques used to manage data between RAM and the Hard disk.</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11" name="Picture 10"/>
          <p:cNvPicPr>
            <a:picLocks noChangeAspect="1"/>
          </p:cNvPicPr>
          <p:nvPr/>
        </p:nvPicPr>
        <p:blipFill>
          <a:blip r:embed="rId3"/>
          <a:stretch>
            <a:fillRect/>
          </a:stretch>
        </p:blipFill>
        <p:spPr>
          <a:xfrm>
            <a:off x="157162" y="673017"/>
            <a:ext cx="5757863" cy="3021810"/>
          </a:xfrm>
          <a:prstGeom prst="rect">
            <a:avLst/>
          </a:prstGeom>
        </p:spPr>
      </p:pic>
      <p:sp>
        <p:nvSpPr>
          <p:cNvPr id="10" name="Rectangle 9">
            <a:extLst>
              <a:ext uri="{FF2B5EF4-FFF2-40B4-BE49-F238E27FC236}">
                <a16:creationId xmlns:a16="http://schemas.microsoft.com/office/drawing/2014/main" id="{47C3A899-68C3-4EA3-B1DA-F9A2AB770020}"/>
              </a:ext>
            </a:extLst>
          </p:cNvPr>
          <p:cNvSpPr/>
          <p:nvPr/>
        </p:nvSpPr>
        <p:spPr>
          <a:xfrm>
            <a:off x="157161" y="4032354"/>
            <a:ext cx="5757863" cy="260069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The operating system can manage printing through spooling.</a:t>
            </a:r>
          </a:p>
          <a:p>
            <a:pPr algn="ctr"/>
            <a:r>
              <a:rPr lang="en-GB" u="sng" dirty="0">
                <a:solidFill>
                  <a:schemeClr val="tx1"/>
                </a:solidFill>
                <a:latin typeface="+mj-lt"/>
              </a:rPr>
              <a:t>What is meant by ‘print spooling’?</a:t>
            </a:r>
          </a:p>
          <a:p>
            <a:pPr algn="ctr"/>
            <a:endParaRPr lang="en-GB" u="sng" dirty="0">
              <a:solidFill>
                <a:schemeClr val="tx1"/>
              </a:solidFill>
              <a:latin typeface="+mj-lt"/>
            </a:endParaRPr>
          </a:p>
          <a:p>
            <a:pPr algn="ctr"/>
            <a:endParaRPr lang="en-GB" u="sng" dirty="0">
              <a:solidFill>
                <a:schemeClr val="tx1"/>
              </a:solidFill>
              <a:latin typeface="+mj-lt"/>
            </a:endParaRPr>
          </a:p>
          <a:p>
            <a:pPr algn="ctr"/>
            <a:endParaRPr lang="en-GB"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16056768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Memory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memory management?</a:t>
            </a:r>
          </a:p>
          <a:p>
            <a:pPr algn="ctr"/>
            <a:r>
              <a:rPr lang="en-GB" dirty="0">
                <a:solidFill>
                  <a:schemeClr val="tx1"/>
                </a:solidFill>
                <a:latin typeface="+mj-lt"/>
              </a:rPr>
              <a:t>As mentioned in a previous topic, Virtual Memory is space created on the hard drive by the operating system to manage any data that cannot be stored in the RAM.</a:t>
            </a:r>
          </a:p>
        </p:txBody>
      </p:sp>
      <p:sp>
        <p:nvSpPr>
          <p:cNvPr id="23" name="Rectangle 22"/>
          <p:cNvSpPr/>
          <p:nvPr/>
        </p:nvSpPr>
        <p:spPr>
          <a:xfrm>
            <a:off x="6063407" y="2643686"/>
            <a:ext cx="5757863" cy="247400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How does it work?</a:t>
            </a:r>
            <a:endParaRPr lang="en-GB" dirty="0">
              <a:solidFill>
                <a:schemeClr val="tx1"/>
              </a:solidFill>
              <a:latin typeface="+mj-lt"/>
            </a:endParaRPr>
          </a:p>
          <a:p>
            <a:pPr algn="ctr"/>
            <a:r>
              <a:rPr lang="en-GB" dirty="0">
                <a:solidFill>
                  <a:schemeClr val="tx1"/>
                </a:solidFill>
                <a:latin typeface="+mj-lt"/>
              </a:rPr>
              <a:t>It will manage data by allocating memory to applications currently in use. It will remove data when it’s no longer needed in order to free up memory for other programs. If there is no free space then it will store data normally for RAM in Virtual Memory until more space becomes available. This enables users to perform more tasks at once. </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13" name="Rectangle 12"/>
          <p:cNvSpPr/>
          <p:nvPr/>
        </p:nvSpPr>
        <p:spPr>
          <a:xfrm>
            <a:off x="6063407" y="5235677"/>
            <a:ext cx="5757863" cy="13973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Name </a:t>
            </a:r>
            <a:r>
              <a:rPr lang="en-GB" b="1" u="sng" dirty="0">
                <a:solidFill>
                  <a:schemeClr val="tx1"/>
                </a:solidFill>
                <a:latin typeface="+mj-lt"/>
              </a:rPr>
              <a:t>two</a:t>
            </a:r>
            <a:r>
              <a:rPr lang="en-GB" u="sng" dirty="0">
                <a:solidFill>
                  <a:schemeClr val="tx1"/>
                </a:solidFill>
                <a:latin typeface="+mj-lt"/>
              </a:rPr>
              <a:t> techniques used to manage data between RAM and the Hard disk.</a:t>
            </a:r>
          </a:p>
          <a:p>
            <a:pPr algn="ctr"/>
            <a:endParaRPr lang="en-GB" u="sng" dirty="0">
              <a:solidFill>
                <a:schemeClr val="tx1"/>
              </a:solidFill>
              <a:latin typeface="+mj-lt"/>
            </a:endParaRPr>
          </a:p>
          <a:p>
            <a:pPr algn="ctr"/>
            <a:r>
              <a:rPr lang="en-GB" dirty="0">
                <a:solidFill>
                  <a:schemeClr val="tx1"/>
                </a:solidFill>
                <a:latin typeface="+mj-lt"/>
              </a:rPr>
              <a:t>Paging and Segmentation</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7" name="Picture 6"/>
          <p:cNvPicPr>
            <a:picLocks noChangeAspect="1"/>
          </p:cNvPicPr>
          <p:nvPr/>
        </p:nvPicPr>
        <p:blipFill>
          <a:blip r:embed="rId3"/>
          <a:stretch>
            <a:fillRect/>
          </a:stretch>
        </p:blipFill>
        <p:spPr>
          <a:xfrm>
            <a:off x="157162" y="673017"/>
            <a:ext cx="5757863" cy="3021810"/>
          </a:xfrm>
          <a:prstGeom prst="rect">
            <a:avLst/>
          </a:prstGeom>
        </p:spPr>
      </p:pic>
      <p:sp>
        <p:nvSpPr>
          <p:cNvPr id="8" name="Rectangle 7">
            <a:extLst>
              <a:ext uri="{FF2B5EF4-FFF2-40B4-BE49-F238E27FC236}">
                <a16:creationId xmlns:a16="http://schemas.microsoft.com/office/drawing/2014/main" id="{564EB98A-E617-4A8C-A055-7C04A5175740}"/>
              </a:ext>
            </a:extLst>
          </p:cNvPr>
          <p:cNvSpPr/>
          <p:nvPr/>
        </p:nvSpPr>
        <p:spPr>
          <a:xfrm>
            <a:off x="157161" y="4032354"/>
            <a:ext cx="5757863" cy="260069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The operating system can manage printing through spooling.</a:t>
            </a:r>
          </a:p>
          <a:p>
            <a:pPr algn="ctr"/>
            <a:r>
              <a:rPr lang="en-GB" u="sng" dirty="0">
                <a:solidFill>
                  <a:schemeClr val="tx1"/>
                </a:solidFill>
                <a:latin typeface="+mj-lt"/>
              </a:rPr>
              <a:t>What is meant by ‘print spooling’?</a:t>
            </a:r>
          </a:p>
          <a:p>
            <a:pPr algn="ctr"/>
            <a:endParaRPr lang="en-GB" u="sng" dirty="0">
              <a:solidFill>
                <a:schemeClr val="tx1"/>
              </a:solidFill>
              <a:latin typeface="+mj-lt"/>
            </a:endParaRPr>
          </a:p>
          <a:p>
            <a:pPr algn="ctr"/>
            <a:r>
              <a:rPr lang="en-GB" dirty="0">
                <a:solidFill>
                  <a:schemeClr val="tx1"/>
                </a:solidFill>
                <a:latin typeface="+mj-lt"/>
              </a:rPr>
              <a:t>Incoming print jobs are accepted from applications currently in use. Spooler stores print jobs temporarily in a queue.</a:t>
            </a:r>
          </a:p>
          <a:p>
            <a:pPr algn="ctr"/>
            <a:r>
              <a:rPr lang="en-GB" dirty="0">
                <a:solidFill>
                  <a:schemeClr val="tx1"/>
                </a:solidFill>
                <a:latin typeface="+mj-lt"/>
              </a:rPr>
              <a:t>The spooler then controls the printer to put files one after another, using a first-in, first-out method.</a:t>
            </a:r>
          </a:p>
          <a:p>
            <a:pPr algn="ctr"/>
            <a:r>
              <a:rPr lang="en-GB" dirty="0">
                <a:solidFill>
                  <a:schemeClr val="tx1"/>
                </a:solidFill>
                <a:latin typeface="+mj-lt"/>
              </a:rPr>
              <a:t>This acts as an additional piece of software that runs in the background.</a:t>
            </a:r>
          </a:p>
          <a:p>
            <a:pPr algn="ctr"/>
            <a:endParaRPr lang="en-GB" u="sng" dirty="0">
              <a:solidFill>
                <a:schemeClr val="tx1"/>
              </a:solidFill>
              <a:latin typeface="+mj-lt"/>
            </a:endParaRPr>
          </a:p>
          <a:p>
            <a:pPr algn="ctr"/>
            <a:endParaRPr lang="en-GB"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4056477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16</a:t>
            </a:fld>
            <a:endParaRPr lang="en-US" noProof="0" dirty="0"/>
          </a:p>
        </p:txBody>
      </p:sp>
      <p:sp>
        <p:nvSpPr>
          <p:cNvPr id="6" name="TextBox 5"/>
          <p:cNvSpPr txBox="1"/>
          <p:nvPr/>
        </p:nvSpPr>
        <p:spPr>
          <a:xfrm>
            <a:off x="157162" y="128588"/>
            <a:ext cx="9858667" cy="830997"/>
          </a:xfrm>
          <a:prstGeom prst="rect">
            <a:avLst/>
          </a:prstGeom>
          <a:noFill/>
        </p:spPr>
        <p:txBody>
          <a:bodyPr wrap="square" rtlCol="0">
            <a:spAutoFit/>
          </a:bodyPr>
          <a:lstStyle/>
          <a:p>
            <a:r>
              <a:rPr lang="en-GB" sz="2400" b="1" u="sng" dirty="0">
                <a:latin typeface="+mj-lt"/>
              </a:rPr>
              <a:t>1-2-3-4-5!!!</a:t>
            </a:r>
          </a:p>
          <a:p>
            <a:endParaRPr lang="en-GB" sz="2400" b="1" u="sng" dirty="0">
              <a:latin typeface="+mj-lt"/>
            </a:endParaRPr>
          </a:p>
        </p:txBody>
      </p:sp>
      <p:sp>
        <p:nvSpPr>
          <p:cNvPr id="4" name="Rectangle 3"/>
          <p:cNvSpPr/>
          <p:nvPr/>
        </p:nvSpPr>
        <p:spPr>
          <a:xfrm>
            <a:off x="271462" y="671513"/>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Identify the purpose of the User interface.  (1 mark)</a:t>
            </a:r>
          </a:p>
        </p:txBody>
      </p:sp>
      <p:sp>
        <p:nvSpPr>
          <p:cNvPr id="7" name="Rectangle 6"/>
          <p:cNvSpPr/>
          <p:nvPr/>
        </p:nvSpPr>
        <p:spPr>
          <a:xfrm>
            <a:off x="271462" y="1272480"/>
            <a:ext cx="5472113" cy="81438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sz="1400" dirty="0">
                <a:solidFill>
                  <a:schemeClr val="tx1"/>
                </a:solidFill>
                <a:latin typeface="+mj-lt"/>
              </a:rPr>
              <a:t>…………………………………………………………………………………………………………………………………………………………</a:t>
            </a:r>
          </a:p>
        </p:txBody>
      </p:sp>
      <p:sp>
        <p:nvSpPr>
          <p:cNvPr id="10" name="Rectangle 9"/>
          <p:cNvSpPr/>
          <p:nvPr/>
        </p:nvSpPr>
        <p:spPr>
          <a:xfrm>
            <a:off x="271462" y="2409825"/>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Peripheral Device Management (2 marks)</a:t>
            </a:r>
          </a:p>
        </p:txBody>
      </p:sp>
      <p:sp>
        <p:nvSpPr>
          <p:cNvPr id="11" name="Rectangle 10"/>
          <p:cNvSpPr/>
          <p:nvPr/>
        </p:nvSpPr>
        <p:spPr>
          <a:xfrm>
            <a:off x="271462" y="3039367"/>
            <a:ext cx="5472113" cy="120402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sz="1400" dirty="0">
                <a:solidFill>
                  <a:schemeClr val="tx1"/>
                </a:solidFill>
                <a:latin typeface="+mj-lt"/>
              </a:rPr>
              <a:t>………………………………………………………………………………………………………………………………………………………………………………………………………………………………………</a:t>
            </a:r>
          </a:p>
        </p:txBody>
      </p:sp>
      <p:sp>
        <p:nvSpPr>
          <p:cNvPr id="12" name="Rectangle 11"/>
          <p:cNvSpPr/>
          <p:nvPr/>
        </p:nvSpPr>
        <p:spPr>
          <a:xfrm>
            <a:off x="271462" y="4562475"/>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User Management. (3 marks)</a:t>
            </a:r>
          </a:p>
        </p:txBody>
      </p:sp>
      <p:sp>
        <p:nvSpPr>
          <p:cNvPr id="13" name="Rectangle 12"/>
          <p:cNvSpPr/>
          <p:nvPr/>
        </p:nvSpPr>
        <p:spPr>
          <a:xfrm>
            <a:off x="271462" y="5192017"/>
            <a:ext cx="5472113" cy="148598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sz="1400" dirty="0">
                <a:solidFill>
                  <a:schemeClr val="tx1"/>
                </a:solidFill>
                <a:latin typeface="+mj-lt"/>
              </a:rPr>
              <a:t>……………………………………………………………………………………………………………………………………………………………………………………………………………………………………………………………………………………………………………………</a:t>
            </a:r>
          </a:p>
        </p:txBody>
      </p:sp>
      <p:sp>
        <p:nvSpPr>
          <p:cNvPr id="14" name="Rectangle 13"/>
          <p:cNvSpPr/>
          <p:nvPr/>
        </p:nvSpPr>
        <p:spPr>
          <a:xfrm>
            <a:off x="6122287" y="662380"/>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File Management. (4 marks)</a:t>
            </a:r>
          </a:p>
        </p:txBody>
      </p:sp>
      <p:sp>
        <p:nvSpPr>
          <p:cNvPr id="15" name="Rectangle 14"/>
          <p:cNvSpPr/>
          <p:nvPr/>
        </p:nvSpPr>
        <p:spPr>
          <a:xfrm>
            <a:off x="6122287" y="1291922"/>
            <a:ext cx="5472113" cy="186561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sz="1400" dirty="0">
                <a:solidFill>
                  <a:schemeClr val="tx1"/>
                </a:solidFill>
                <a:latin typeface="+mj-lt"/>
              </a:rPr>
              <a:t>…………………………………………………………………………………………………………………………………………………………………………………………………………………………………………………………………………………………………………………………………………………………………………………………………</a:t>
            </a:r>
          </a:p>
        </p:txBody>
      </p:sp>
      <p:sp>
        <p:nvSpPr>
          <p:cNvPr id="16" name="Rectangle 15"/>
          <p:cNvSpPr/>
          <p:nvPr/>
        </p:nvSpPr>
        <p:spPr>
          <a:xfrm>
            <a:off x="6122287" y="3344168"/>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Memory Management. (5 marks)</a:t>
            </a:r>
          </a:p>
        </p:txBody>
      </p:sp>
      <p:sp>
        <p:nvSpPr>
          <p:cNvPr id="17" name="Rectangle 16"/>
          <p:cNvSpPr/>
          <p:nvPr/>
        </p:nvSpPr>
        <p:spPr>
          <a:xfrm>
            <a:off x="6122287" y="3973710"/>
            <a:ext cx="5472113" cy="270429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sz="1400" dirty="0">
                <a:solidFill>
                  <a:schemeClr val="tx1"/>
                </a:solidFill>
                <a:latin typeface="+mj-lt"/>
              </a:rPr>
              <a:t>…………………………………………………………………………………………………………………………………………………………………………………………………………………………………………………………………………………………………………………………………………………………………………………………………………………………………………………………………………………………………………………………………………………………………………………………………………………………………………</a:t>
            </a:r>
          </a:p>
        </p:txBody>
      </p:sp>
    </p:spTree>
    <p:extLst>
      <p:ext uri="{BB962C8B-B14F-4D97-AF65-F5344CB8AC3E}">
        <p14:creationId xmlns:p14="http://schemas.microsoft.com/office/powerpoint/2010/main" val="4126611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17</a:t>
            </a:fld>
            <a:endParaRPr lang="en-US" noProof="0" dirty="0"/>
          </a:p>
        </p:txBody>
      </p:sp>
      <p:sp>
        <p:nvSpPr>
          <p:cNvPr id="6" name="TextBox 5"/>
          <p:cNvSpPr txBox="1"/>
          <p:nvPr/>
        </p:nvSpPr>
        <p:spPr>
          <a:xfrm>
            <a:off x="157162" y="128588"/>
            <a:ext cx="9858667" cy="830997"/>
          </a:xfrm>
          <a:prstGeom prst="rect">
            <a:avLst/>
          </a:prstGeom>
          <a:noFill/>
        </p:spPr>
        <p:txBody>
          <a:bodyPr wrap="square" rtlCol="0">
            <a:spAutoFit/>
          </a:bodyPr>
          <a:lstStyle/>
          <a:p>
            <a:r>
              <a:rPr lang="en-GB" sz="2400" b="1" u="sng" dirty="0">
                <a:latin typeface="+mj-lt"/>
              </a:rPr>
              <a:t>1-2-3-4-5!!!</a:t>
            </a:r>
          </a:p>
          <a:p>
            <a:endParaRPr lang="en-GB" sz="2400" b="1" u="sng" dirty="0">
              <a:latin typeface="+mj-lt"/>
            </a:endParaRPr>
          </a:p>
        </p:txBody>
      </p:sp>
      <p:sp>
        <p:nvSpPr>
          <p:cNvPr id="4" name="Rectangle 3"/>
          <p:cNvSpPr/>
          <p:nvPr/>
        </p:nvSpPr>
        <p:spPr>
          <a:xfrm>
            <a:off x="271462" y="671513"/>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Identify the purpose of the User interface.  (1 mark)</a:t>
            </a:r>
          </a:p>
        </p:txBody>
      </p:sp>
      <p:sp>
        <p:nvSpPr>
          <p:cNvPr id="7" name="Rectangle 6"/>
          <p:cNvSpPr/>
          <p:nvPr/>
        </p:nvSpPr>
        <p:spPr>
          <a:xfrm>
            <a:off x="271462" y="1272480"/>
            <a:ext cx="5472113" cy="81438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To allow users to interact with the computer</a:t>
            </a:r>
            <a:r>
              <a:rPr lang="en-GB" sz="1400" dirty="0">
                <a:solidFill>
                  <a:schemeClr val="tx1"/>
                </a:solidFill>
                <a:latin typeface="+mj-lt"/>
              </a:rPr>
              <a:t>.</a:t>
            </a:r>
          </a:p>
        </p:txBody>
      </p:sp>
      <p:sp>
        <p:nvSpPr>
          <p:cNvPr id="10" name="Rectangle 9"/>
          <p:cNvSpPr/>
          <p:nvPr/>
        </p:nvSpPr>
        <p:spPr>
          <a:xfrm>
            <a:off x="271462" y="2409825"/>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Peripheral Device Management (2 marks)</a:t>
            </a:r>
          </a:p>
        </p:txBody>
      </p:sp>
      <p:sp>
        <p:nvSpPr>
          <p:cNvPr id="11" name="Rectangle 10"/>
          <p:cNvSpPr/>
          <p:nvPr/>
        </p:nvSpPr>
        <p:spPr>
          <a:xfrm>
            <a:off x="271462" y="3039367"/>
            <a:ext cx="5472113" cy="1204021"/>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To allow users to install additional devices using </a:t>
            </a:r>
            <a:r>
              <a:rPr lang="en-GB" b="1" dirty="0">
                <a:solidFill>
                  <a:schemeClr val="tx1"/>
                </a:solidFill>
                <a:latin typeface="+mj-lt"/>
              </a:rPr>
              <a:t>device drivers</a:t>
            </a:r>
            <a:r>
              <a:rPr lang="en-GB" dirty="0">
                <a:solidFill>
                  <a:schemeClr val="tx1"/>
                </a:solidFill>
                <a:latin typeface="+mj-lt"/>
              </a:rPr>
              <a:t> that will allow them to </a:t>
            </a:r>
            <a:r>
              <a:rPr lang="en-GB" b="1" dirty="0">
                <a:solidFill>
                  <a:schemeClr val="tx1"/>
                </a:solidFill>
                <a:latin typeface="+mj-lt"/>
              </a:rPr>
              <a:t>communicate with the computer.</a:t>
            </a:r>
          </a:p>
        </p:txBody>
      </p:sp>
      <p:sp>
        <p:nvSpPr>
          <p:cNvPr id="12" name="Rectangle 11"/>
          <p:cNvSpPr/>
          <p:nvPr/>
        </p:nvSpPr>
        <p:spPr>
          <a:xfrm>
            <a:off x="271462" y="4562475"/>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User Management. (3 marks)</a:t>
            </a:r>
          </a:p>
        </p:txBody>
      </p:sp>
      <p:sp>
        <p:nvSpPr>
          <p:cNvPr id="13" name="Rectangle 12"/>
          <p:cNvSpPr/>
          <p:nvPr/>
        </p:nvSpPr>
        <p:spPr>
          <a:xfrm>
            <a:off x="271462" y="5192017"/>
            <a:ext cx="5472113" cy="148598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To allow administrators to determine </a:t>
            </a:r>
            <a:r>
              <a:rPr lang="en-GB" b="1" dirty="0">
                <a:solidFill>
                  <a:schemeClr val="tx1"/>
                </a:solidFill>
                <a:latin typeface="+mj-lt"/>
              </a:rPr>
              <a:t>different levels of permissions</a:t>
            </a:r>
            <a:r>
              <a:rPr lang="en-GB" dirty="0">
                <a:solidFill>
                  <a:schemeClr val="tx1"/>
                </a:solidFill>
                <a:latin typeface="+mj-lt"/>
              </a:rPr>
              <a:t>. Files and folders might be </a:t>
            </a:r>
            <a:r>
              <a:rPr lang="en-GB" b="1" dirty="0">
                <a:solidFill>
                  <a:schemeClr val="tx1"/>
                </a:solidFill>
                <a:latin typeface="+mj-lt"/>
              </a:rPr>
              <a:t>made read-only </a:t>
            </a:r>
            <a:r>
              <a:rPr lang="en-GB" dirty="0">
                <a:solidFill>
                  <a:schemeClr val="tx1"/>
                </a:solidFill>
                <a:latin typeface="+mj-lt"/>
              </a:rPr>
              <a:t>so </a:t>
            </a:r>
            <a:r>
              <a:rPr lang="en-GB" b="1" dirty="0">
                <a:solidFill>
                  <a:schemeClr val="tx1"/>
                </a:solidFill>
                <a:latin typeface="+mj-lt"/>
              </a:rPr>
              <a:t>users cannot modify them.</a:t>
            </a:r>
          </a:p>
        </p:txBody>
      </p:sp>
      <p:sp>
        <p:nvSpPr>
          <p:cNvPr id="14" name="Rectangle 13"/>
          <p:cNvSpPr/>
          <p:nvPr/>
        </p:nvSpPr>
        <p:spPr>
          <a:xfrm>
            <a:off x="6122287" y="662380"/>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File Management. (4 marks)</a:t>
            </a:r>
          </a:p>
        </p:txBody>
      </p:sp>
      <p:sp>
        <p:nvSpPr>
          <p:cNvPr id="15" name="Rectangle 14"/>
          <p:cNvSpPr/>
          <p:nvPr/>
        </p:nvSpPr>
        <p:spPr>
          <a:xfrm>
            <a:off x="6122287" y="1291922"/>
            <a:ext cx="5472113" cy="18656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To provide users with the ability to store </a:t>
            </a:r>
            <a:r>
              <a:rPr lang="en-GB" b="1" dirty="0">
                <a:solidFill>
                  <a:schemeClr val="tx1"/>
                </a:solidFill>
                <a:latin typeface="+mj-lt"/>
              </a:rPr>
              <a:t>files in a logical structure</a:t>
            </a:r>
            <a:r>
              <a:rPr lang="en-GB" dirty="0">
                <a:solidFill>
                  <a:schemeClr val="tx1"/>
                </a:solidFill>
                <a:latin typeface="+mj-lt"/>
              </a:rPr>
              <a:t>. It does this by providing features such as </a:t>
            </a:r>
            <a:r>
              <a:rPr lang="en-GB" b="1" dirty="0">
                <a:solidFill>
                  <a:schemeClr val="tx1"/>
                </a:solidFill>
                <a:latin typeface="+mj-lt"/>
              </a:rPr>
              <a:t>creating/re-naming</a:t>
            </a:r>
            <a:r>
              <a:rPr lang="en-GB" dirty="0">
                <a:solidFill>
                  <a:schemeClr val="tx1"/>
                </a:solidFill>
                <a:latin typeface="+mj-lt"/>
              </a:rPr>
              <a:t> folders and files, </a:t>
            </a:r>
            <a:r>
              <a:rPr lang="en-GB" b="1" dirty="0">
                <a:solidFill>
                  <a:schemeClr val="tx1"/>
                </a:solidFill>
                <a:latin typeface="+mj-lt"/>
              </a:rPr>
              <a:t>moving</a:t>
            </a:r>
            <a:r>
              <a:rPr lang="en-GB" dirty="0">
                <a:solidFill>
                  <a:schemeClr val="tx1"/>
                </a:solidFill>
                <a:latin typeface="+mj-lt"/>
              </a:rPr>
              <a:t> folders and files and </a:t>
            </a:r>
            <a:r>
              <a:rPr lang="en-GB" b="1" dirty="0">
                <a:solidFill>
                  <a:schemeClr val="tx1"/>
                </a:solidFill>
                <a:latin typeface="+mj-lt"/>
              </a:rPr>
              <a:t>creating shortcuts </a:t>
            </a:r>
            <a:r>
              <a:rPr lang="en-GB" dirty="0">
                <a:solidFill>
                  <a:schemeClr val="tx1"/>
                </a:solidFill>
                <a:latin typeface="+mj-lt"/>
              </a:rPr>
              <a:t>to programs.</a:t>
            </a:r>
          </a:p>
        </p:txBody>
      </p:sp>
      <p:sp>
        <p:nvSpPr>
          <p:cNvPr id="16" name="Rectangle 15"/>
          <p:cNvSpPr/>
          <p:nvPr/>
        </p:nvSpPr>
        <p:spPr>
          <a:xfrm>
            <a:off x="6122287" y="3344168"/>
            <a:ext cx="5472113" cy="44291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mj-lt"/>
              </a:rPr>
              <a:t>Describe the purpose of Memory Management. (5 marks)</a:t>
            </a:r>
          </a:p>
        </p:txBody>
      </p:sp>
      <p:sp>
        <p:nvSpPr>
          <p:cNvPr id="17" name="Rectangle 16"/>
          <p:cNvSpPr/>
          <p:nvPr/>
        </p:nvSpPr>
        <p:spPr>
          <a:xfrm>
            <a:off x="6122287" y="3973710"/>
            <a:ext cx="5472113" cy="270429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GB" dirty="0">
                <a:solidFill>
                  <a:schemeClr val="tx1"/>
                </a:solidFill>
                <a:latin typeface="+mj-lt"/>
              </a:rPr>
              <a:t>To manage data by </a:t>
            </a:r>
            <a:r>
              <a:rPr lang="en-GB" b="1" dirty="0">
                <a:solidFill>
                  <a:schemeClr val="tx1"/>
                </a:solidFill>
                <a:latin typeface="+mj-lt"/>
              </a:rPr>
              <a:t>allocating memory to applications </a:t>
            </a:r>
            <a:r>
              <a:rPr lang="en-GB" dirty="0">
                <a:solidFill>
                  <a:schemeClr val="tx1"/>
                </a:solidFill>
                <a:latin typeface="+mj-lt"/>
              </a:rPr>
              <a:t>currently in use. It will </a:t>
            </a:r>
            <a:r>
              <a:rPr lang="en-GB" b="1" dirty="0">
                <a:solidFill>
                  <a:schemeClr val="tx1"/>
                </a:solidFill>
                <a:latin typeface="+mj-lt"/>
              </a:rPr>
              <a:t>remove data when it’s no longer needed </a:t>
            </a:r>
            <a:r>
              <a:rPr lang="en-GB" dirty="0">
                <a:solidFill>
                  <a:schemeClr val="tx1"/>
                </a:solidFill>
                <a:latin typeface="+mj-lt"/>
              </a:rPr>
              <a:t>in order to free up memory for other programs. If there </a:t>
            </a:r>
            <a:r>
              <a:rPr lang="en-GB" b="1" dirty="0">
                <a:solidFill>
                  <a:schemeClr val="tx1"/>
                </a:solidFill>
                <a:latin typeface="+mj-lt"/>
              </a:rPr>
              <a:t>is no free space </a:t>
            </a:r>
            <a:r>
              <a:rPr lang="en-GB" dirty="0">
                <a:solidFill>
                  <a:schemeClr val="tx1"/>
                </a:solidFill>
                <a:latin typeface="+mj-lt"/>
              </a:rPr>
              <a:t>then it will store data normally </a:t>
            </a:r>
            <a:r>
              <a:rPr lang="en-GB" b="1" dirty="0">
                <a:solidFill>
                  <a:schemeClr val="tx1"/>
                </a:solidFill>
                <a:latin typeface="+mj-lt"/>
              </a:rPr>
              <a:t>for RAM in Virtual Memory </a:t>
            </a:r>
            <a:r>
              <a:rPr lang="en-GB" dirty="0">
                <a:solidFill>
                  <a:schemeClr val="tx1"/>
                </a:solidFill>
                <a:latin typeface="+mj-lt"/>
              </a:rPr>
              <a:t>until more space becomes available. </a:t>
            </a:r>
          </a:p>
        </p:txBody>
      </p:sp>
    </p:spTree>
    <p:extLst>
      <p:ext uri="{BB962C8B-B14F-4D97-AF65-F5344CB8AC3E}">
        <p14:creationId xmlns:p14="http://schemas.microsoft.com/office/powerpoint/2010/main" val="1931831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661993"/>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Using the images below, identify these different types of functions of the Operating System. The first letter of each one has been provided for you.</a:t>
            </a:r>
          </a:p>
          <a:p>
            <a:endParaRPr lang="en-GB" dirty="0">
              <a:latin typeface="+mj-lt"/>
            </a:endParaRPr>
          </a:p>
        </p:txBody>
      </p:sp>
      <p:sp>
        <p:nvSpPr>
          <p:cNvPr id="11" name="Rectangle 10"/>
          <p:cNvSpPr/>
          <p:nvPr/>
        </p:nvSpPr>
        <p:spPr>
          <a:xfrm>
            <a:off x="1254276" y="3082163"/>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F</a:t>
            </a:r>
          </a:p>
        </p:txBody>
      </p:sp>
      <p:sp>
        <p:nvSpPr>
          <p:cNvPr id="12" name="Rectangle 11"/>
          <p:cNvSpPr/>
          <p:nvPr/>
        </p:nvSpPr>
        <p:spPr>
          <a:xfrm>
            <a:off x="4770767" y="3082163"/>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U</a:t>
            </a:r>
          </a:p>
        </p:txBody>
      </p:sp>
      <p:sp>
        <p:nvSpPr>
          <p:cNvPr id="13" name="Rectangle 12"/>
          <p:cNvSpPr/>
          <p:nvPr/>
        </p:nvSpPr>
        <p:spPr>
          <a:xfrm>
            <a:off x="8287258" y="3082163"/>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P</a:t>
            </a:r>
          </a:p>
        </p:txBody>
      </p:sp>
      <p:sp>
        <p:nvSpPr>
          <p:cNvPr id="14" name="Rectangle 13"/>
          <p:cNvSpPr/>
          <p:nvPr/>
        </p:nvSpPr>
        <p:spPr>
          <a:xfrm>
            <a:off x="3274652" y="5604911"/>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U</a:t>
            </a:r>
          </a:p>
        </p:txBody>
      </p:sp>
      <p:sp>
        <p:nvSpPr>
          <p:cNvPr id="17" name="Rectangle 16"/>
          <p:cNvSpPr/>
          <p:nvPr/>
        </p:nvSpPr>
        <p:spPr>
          <a:xfrm>
            <a:off x="6791143" y="5603572"/>
            <a:ext cx="2259260" cy="60282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M</a:t>
            </a:r>
          </a:p>
        </p:txBody>
      </p:sp>
      <p:pic>
        <p:nvPicPr>
          <p:cNvPr id="6" name="Picture 5"/>
          <p:cNvPicPr>
            <a:picLocks noChangeAspect="1"/>
          </p:cNvPicPr>
          <p:nvPr/>
        </p:nvPicPr>
        <p:blipFill>
          <a:blip r:embed="rId2"/>
          <a:stretch>
            <a:fillRect/>
          </a:stretch>
        </p:blipFill>
        <p:spPr>
          <a:xfrm>
            <a:off x="8596974" y="1524574"/>
            <a:ext cx="1490924" cy="1490924"/>
          </a:xfrm>
          <a:prstGeom prst="rect">
            <a:avLst/>
          </a:prstGeom>
        </p:spPr>
      </p:pic>
      <p:pic>
        <p:nvPicPr>
          <p:cNvPr id="7" name="Picture 8" descr="File:User font awesome.svg - Wikimedia Comm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6034" y="4022603"/>
            <a:ext cx="1578291" cy="15782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Computer Ram Icons - Download Free Vector Icons | Noun Proje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2489" y="4183464"/>
            <a:ext cx="1256568" cy="12565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File Management Icons - Download Free Vector Icons | Noun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1545" y="1548644"/>
            <a:ext cx="1579313" cy="157931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Mobile User Interface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7531" y="1548644"/>
            <a:ext cx="1579313" cy="1579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2862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661993"/>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Using the images below, identify these different types of functions of the Operating System. The first letter of each one has been provided for you.</a:t>
            </a:r>
          </a:p>
          <a:p>
            <a:endParaRPr lang="en-GB" dirty="0">
              <a:latin typeface="+mj-lt"/>
            </a:endParaRPr>
          </a:p>
        </p:txBody>
      </p:sp>
      <p:sp>
        <p:nvSpPr>
          <p:cNvPr id="11" name="Rectangle 10"/>
          <p:cNvSpPr/>
          <p:nvPr/>
        </p:nvSpPr>
        <p:spPr>
          <a:xfrm>
            <a:off x="1254276" y="3082163"/>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FILE/FOLDER MANAGEMENT</a:t>
            </a:r>
          </a:p>
        </p:txBody>
      </p:sp>
      <p:sp>
        <p:nvSpPr>
          <p:cNvPr id="12" name="Rectangle 11"/>
          <p:cNvSpPr/>
          <p:nvPr/>
        </p:nvSpPr>
        <p:spPr>
          <a:xfrm>
            <a:off x="4770767" y="3082163"/>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USER INTERFACE</a:t>
            </a:r>
          </a:p>
        </p:txBody>
      </p:sp>
      <p:sp>
        <p:nvSpPr>
          <p:cNvPr id="13" name="Rectangle 12"/>
          <p:cNvSpPr/>
          <p:nvPr/>
        </p:nvSpPr>
        <p:spPr>
          <a:xfrm>
            <a:off x="8287258" y="3082163"/>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PERIPHERAL DEVICE MANAGEMENT</a:t>
            </a:r>
          </a:p>
        </p:txBody>
      </p:sp>
      <p:sp>
        <p:nvSpPr>
          <p:cNvPr id="14" name="Rectangle 13"/>
          <p:cNvSpPr/>
          <p:nvPr/>
        </p:nvSpPr>
        <p:spPr>
          <a:xfrm>
            <a:off x="3274652" y="5604911"/>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USER MANAGEMENT</a:t>
            </a:r>
          </a:p>
        </p:txBody>
      </p:sp>
      <p:sp>
        <p:nvSpPr>
          <p:cNvPr id="17" name="Rectangle 16"/>
          <p:cNvSpPr/>
          <p:nvPr/>
        </p:nvSpPr>
        <p:spPr>
          <a:xfrm>
            <a:off x="6791143" y="5603572"/>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MEMORY MANAGEMENT</a:t>
            </a:r>
          </a:p>
        </p:txBody>
      </p:sp>
      <p:pic>
        <p:nvPicPr>
          <p:cNvPr id="6" name="Picture 5"/>
          <p:cNvPicPr>
            <a:picLocks noChangeAspect="1"/>
          </p:cNvPicPr>
          <p:nvPr/>
        </p:nvPicPr>
        <p:blipFill>
          <a:blip r:embed="rId2"/>
          <a:stretch>
            <a:fillRect/>
          </a:stretch>
        </p:blipFill>
        <p:spPr>
          <a:xfrm>
            <a:off x="8596974" y="1524574"/>
            <a:ext cx="1490924" cy="1490924"/>
          </a:xfrm>
          <a:prstGeom prst="rect">
            <a:avLst/>
          </a:prstGeom>
        </p:spPr>
      </p:pic>
      <p:pic>
        <p:nvPicPr>
          <p:cNvPr id="7" name="Picture 8" descr="File:User font awesome.svg - Wikimedia Comm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6034" y="4022603"/>
            <a:ext cx="1578291" cy="15782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Computer Ram Icons - Download Free Vector Icons | Noun Proje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2489" y="4183464"/>
            <a:ext cx="1256568" cy="125656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File Management Icons - Download Free Vector Icons | Noun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1545" y="1548644"/>
            <a:ext cx="1579313" cy="157931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Mobile User Interface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7531" y="1548644"/>
            <a:ext cx="1579313" cy="1579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0324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Systems software is responsible for the maintenance of a computer system and ensuring the user can interact with the system. It comprises of two parts: Operating System and Utility Software.</a:t>
            </a:r>
          </a:p>
          <a:p>
            <a:endParaRPr lang="en-GB" dirty="0"/>
          </a:p>
          <a:p>
            <a:pPr marL="0" indent="0">
              <a:buNone/>
            </a:pPr>
            <a:endParaRPr lang="en-GB" dirty="0"/>
          </a:p>
          <a:p>
            <a:r>
              <a:rPr lang="en-GB" dirty="0"/>
              <a:t>Identify the purpose and describe the characteristics of a wide range of functions of the operating system:</a:t>
            </a:r>
          </a:p>
          <a:p>
            <a:pPr lvl="1"/>
            <a:r>
              <a:rPr lang="en-GB" dirty="0"/>
              <a:t>User interface</a:t>
            </a:r>
          </a:p>
          <a:p>
            <a:pPr lvl="1"/>
            <a:r>
              <a:rPr lang="en-GB" dirty="0"/>
              <a:t>Peripheral device management</a:t>
            </a:r>
          </a:p>
          <a:p>
            <a:pPr lvl="1"/>
            <a:r>
              <a:rPr lang="en-GB" dirty="0"/>
              <a:t>Memory management</a:t>
            </a:r>
          </a:p>
          <a:p>
            <a:pPr lvl="1"/>
            <a:r>
              <a:rPr lang="en-GB" dirty="0"/>
              <a:t>User management</a:t>
            </a:r>
          </a:p>
          <a:p>
            <a:pPr lvl="1"/>
            <a:r>
              <a:rPr lang="en-GB" dirty="0"/>
              <a:t>File management</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5</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60000" y="2636168"/>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8" name="Picture Placeholder 7"/>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37" r="737"/>
          <a:stretch>
            <a:fillRect/>
          </a:stretch>
        </p:blipFill>
        <p:spPr/>
      </p:pic>
    </p:spTree>
    <p:extLst>
      <p:ext uri="{BB962C8B-B14F-4D97-AF65-F5344CB8AC3E}">
        <p14:creationId xmlns:p14="http://schemas.microsoft.com/office/powerpoint/2010/main" val="2848166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File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the file management function?</a:t>
            </a:r>
          </a:p>
          <a:p>
            <a:pPr algn="ctr"/>
            <a:endParaRPr lang="en-GB" sz="1400" dirty="0">
              <a:solidFill>
                <a:schemeClr val="tx1"/>
              </a:solidFill>
              <a:latin typeface="+mj-lt"/>
            </a:endParaRPr>
          </a:p>
        </p:txBody>
      </p:sp>
      <p:sp>
        <p:nvSpPr>
          <p:cNvPr id="23" name="Rectangle 22"/>
          <p:cNvSpPr/>
          <p:nvPr/>
        </p:nvSpPr>
        <p:spPr>
          <a:xfrm>
            <a:off x="6063407" y="2643687"/>
            <a:ext cx="5757863" cy="386035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the features provided that allow users to manage files and folders effectively?</a:t>
            </a:r>
          </a:p>
          <a:p>
            <a:pPr algn="ctr"/>
            <a:endParaRPr lang="en-GB" u="sng" dirty="0">
              <a:solidFill>
                <a:schemeClr val="tx1"/>
              </a:solidFill>
              <a:latin typeface="+mj-lt"/>
            </a:endParaRP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403" y="673018"/>
            <a:ext cx="5391902" cy="1475534"/>
          </a:xfrm>
          <a:prstGeom prst="rect">
            <a:avLst/>
          </a:prstGeom>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403" y="2462981"/>
            <a:ext cx="5391902" cy="4172532"/>
          </a:xfrm>
          <a:prstGeom prst="rect">
            <a:avLst/>
          </a:prstGeom>
        </p:spPr>
      </p:pic>
    </p:spTree>
    <p:extLst>
      <p:ext uri="{BB962C8B-B14F-4D97-AF65-F5344CB8AC3E}">
        <p14:creationId xmlns:p14="http://schemas.microsoft.com/office/powerpoint/2010/main" val="2468311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File management</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the file management function?</a:t>
            </a:r>
          </a:p>
          <a:p>
            <a:pPr algn="ctr"/>
            <a:r>
              <a:rPr lang="en-GB" dirty="0">
                <a:solidFill>
                  <a:schemeClr val="tx1"/>
                </a:solidFill>
                <a:latin typeface="+mj-lt"/>
              </a:rPr>
              <a:t>The purpose is to create a logical structure in which files can be stored to make it easier for the user to locate.</a:t>
            </a:r>
          </a:p>
          <a:p>
            <a:pPr algn="ctr"/>
            <a:endParaRPr lang="en-GB" sz="1400" dirty="0">
              <a:solidFill>
                <a:schemeClr val="tx1"/>
              </a:solidFill>
              <a:latin typeface="+mj-lt"/>
            </a:endParaRPr>
          </a:p>
        </p:txBody>
      </p:sp>
      <p:sp>
        <p:nvSpPr>
          <p:cNvPr id="23" name="Rectangle 22"/>
          <p:cNvSpPr/>
          <p:nvPr/>
        </p:nvSpPr>
        <p:spPr>
          <a:xfrm>
            <a:off x="6063407" y="2643687"/>
            <a:ext cx="5757863" cy="386035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the features provided that allow users to manage files and folders effectively?</a:t>
            </a:r>
          </a:p>
          <a:p>
            <a:pPr algn="ctr"/>
            <a:endParaRPr lang="en-GB" u="sng" dirty="0">
              <a:solidFill>
                <a:schemeClr val="tx1"/>
              </a:solidFill>
              <a:latin typeface="+mj-lt"/>
            </a:endParaRPr>
          </a:p>
          <a:p>
            <a:pPr algn="ctr"/>
            <a:r>
              <a:rPr lang="en-GB" dirty="0">
                <a:solidFill>
                  <a:schemeClr val="tx1"/>
                </a:solidFill>
                <a:latin typeface="+mj-lt"/>
              </a:rPr>
              <a:t>Create files/folders</a:t>
            </a:r>
          </a:p>
          <a:p>
            <a:pPr algn="ctr"/>
            <a:r>
              <a:rPr lang="en-GB" dirty="0">
                <a:solidFill>
                  <a:schemeClr val="tx1"/>
                </a:solidFill>
                <a:latin typeface="+mj-lt"/>
              </a:rPr>
              <a:t>Re-name files/folders</a:t>
            </a:r>
          </a:p>
          <a:p>
            <a:pPr algn="ctr"/>
            <a:r>
              <a:rPr lang="en-GB" dirty="0">
                <a:solidFill>
                  <a:schemeClr val="tx1"/>
                </a:solidFill>
                <a:latin typeface="+mj-lt"/>
              </a:rPr>
              <a:t>Delete files/folders</a:t>
            </a:r>
          </a:p>
          <a:p>
            <a:pPr algn="ctr"/>
            <a:r>
              <a:rPr lang="en-GB" dirty="0">
                <a:solidFill>
                  <a:schemeClr val="tx1"/>
                </a:solidFill>
                <a:latin typeface="+mj-lt"/>
              </a:rPr>
              <a:t>Create shortcuts to files/folders</a:t>
            </a:r>
          </a:p>
          <a:p>
            <a:pPr algn="ctr"/>
            <a:r>
              <a:rPr lang="en-GB" dirty="0">
                <a:solidFill>
                  <a:schemeClr val="tx1"/>
                </a:solidFill>
                <a:latin typeface="+mj-lt"/>
              </a:rPr>
              <a:t>Password protect files/folders</a:t>
            </a:r>
          </a:p>
          <a:p>
            <a:pPr algn="ctr"/>
            <a:r>
              <a:rPr lang="en-GB" dirty="0">
                <a:solidFill>
                  <a:schemeClr val="tx1"/>
                </a:solidFill>
                <a:latin typeface="+mj-lt"/>
              </a:rPr>
              <a:t>Compressed files into folders.</a:t>
            </a:r>
          </a:p>
          <a:p>
            <a:pPr algn="ctr"/>
            <a:r>
              <a:rPr lang="en-GB" dirty="0">
                <a:solidFill>
                  <a:schemeClr val="tx1"/>
                </a:solidFill>
                <a:latin typeface="+mj-lt"/>
              </a:rPr>
              <a:t>Move files/folders</a:t>
            </a:r>
          </a:p>
          <a:p>
            <a:pPr algn="ctr"/>
            <a:r>
              <a:rPr lang="en-GB" dirty="0">
                <a:solidFill>
                  <a:schemeClr val="tx1"/>
                </a:solidFill>
                <a:latin typeface="+mj-lt"/>
              </a:rPr>
              <a:t>Create duplicate files/folders (backup)</a:t>
            </a:r>
          </a:p>
          <a:p>
            <a:pPr algn="ctr"/>
            <a:r>
              <a:rPr lang="en-GB" dirty="0">
                <a:solidFill>
                  <a:schemeClr val="tx1"/>
                </a:solidFill>
                <a:latin typeface="+mj-lt"/>
              </a:rPr>
              <a:t>Search for files/folders</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403" y="673018"/>
            <a:ext cx="5391902" cy="1475534"/>
          </a:xfrm>
          <a:prstGeom prst="rect">
            <a:avLst/>
          </a:prstGeom>
        </p:spPr>
      </p:pic>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403" y="2462981"/>
            <a:ext cx="5391902" cy="4172532"/>
          </a:xfrm>
          <a:prstGeom prst="rect">
            <a:avLst/>
          </a:prstGeom>
        </p:spPr>
      </p:pic>
    </p:spTree>
    <p:extLst>
      <p:ext uri="{BB962C8B-B14F-4D97-AF65-F5344CB8AC3E}">
        <p14:creationId xmlns:p14="http://schemas.microsoft.com/office/powerpoint/2010/main" val="27457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User interface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the user interface?</a:t>
            </a:r>
          </a:p>
        </p:txBody>
      </p:sp>
      <p:sp>
        <p:nvSpPr>
          <p:cNvPr id="23" name="Rectangle 22"/>
          <p:cNvSpPr/>
          <p:nvPr/>
        </p:nvSpPr>
        <p:spPr>
          <a:xfrm>
            <a:off x="6063407" y="2643686"/>
            <a:ext cx="5757863" cy="24740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Using the images to your left, describe the features of the Windows user interface.</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5" name="Picture 4"/>
          <p:cNvPicPr>
            <a:picLocks noChangeAspect="1"/>
          </p:cNvPicPr>
          <p:nvPr/>
        </p:nvPicPr>
        <p:blipFill rotWithShape="1">
          <a:blip r:embed="rId3"/>
          <a:srcRect l="201" t="64819" r="77582" b="100"/>
          <a:stretch/>
        </p:blipFill>
        <p:spPr>
          <a:xfrm>
            <a:off x="157162" y="673017"/>
            <a:ext cx="2890684" cy="2566220"/>
          </a:xfrm>
          <a:prstGeom prst="rect">
            <a:avLst/>
          </a:prstGeom>
        </p:spPr>
      </p:pic>
      <p:pic>
        <p:nvPicPr>
          <p:cNvPr id="6" name="Picture 5"/>
          <p:cNvPicPr>
            <a:picLocks noChangeAspect="1"/>
          </p:cNvPicPr>
          <p:nvPr/>
        </p:nvPicPr>
        <p:blipFill rotWithShape="1">
          <a:blip r:embed="rId4"/>
          <a:srcRect l="14848" t="5239" r="14079" b="30649"/>
          <a:stretch/>
        </p:blipFill>
        <p:spPr>
          <a:xfrm>
            <a:off x="157162" y="3558086"/>
            <a:ext cx="5808529" cy="2945953"/>
          </a:xfrm>
          <a:prstGeom prst="rect">
            <a:avLst/>
          </a:prstGeom>
        </p:spPr>
      </p:pic>
      <p:pic>
        <p:nvPicPr>
          <p:cNvPr id="7" name="Picture 6"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5994" y="673017"/>
            <a:ext cx="1278896" cy="1444988"/>
          </a:xfrm>
          <a:prstGeom prst="rect">
            <a:avLst/>
          </a:prstGeom>
        </p:spPr>
      </p:pic>
      <p:pic>
        <p:nvPicPr>
          <p:cNvPr id="2052" name="Picture 4" descr="Mouse Pointer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1113" y="2643687"/>
            <a:ext cx="888658" cy="88865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063407" y="5235677"/>
            <a:ext cx="5757863" cy="139737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other types of user interface.</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2866783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User interface</a:t>
            </a:r>
          </a:p>
        </p:txBody>
      </p:sp>
      <p:sp>
        <p:nvSpPr>
          <p:cNvPr id="9" name="Rectangle 8"/>
          <p:cNvSpPr/>
          <p:nvPr/>
        </p:nvSpPr>
        <p:spPr>
          <a:xfrm>
            <a:off x="6063408" y="673017"/>
            <a:ext cx="5757863" cy="421903"/>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endParaRPr lang="en-GB" sz="1600" dirty="0">
              <a:solidFill>
                <a:schemeClr val="tx1"/>
              </a:solidFill>
              <a:latin typeface="+mj-lt"/>
            </a:endParaRPr>
          </a:p>
        </p:txBody>
      </p:sp>
      <p:sp>
        <p:nvSpPr>
          <p:cNvPr id="16" name="Rectangle 15"/>
          <p:cNvSpPr/>
          <p:nvPr/>
        </p:nvSpPr>
        <p:spPr>
          <a:xfrm>
            <a:off x="6063407" y="1275626"/>
            <a:ext cx="5757863" cy="1187355"/>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What is the purpose of the user interface?</a:t>
            </a:r>
          </a:p>
          <a:p>
            <a:pPr algn="ctr"/>
            <a:r>
              <a:rPr lang="en-GB" dirty="0">
                <a:solidFill>
                  <a:schemeClr val="tx1"/>
                </a:solidFill>
                <a:latin typeface="+mj-lt"/>
              </a:rPr>
              <a:t>To provide a platform that will allow the user to interact with the computer.</a:t>
            </a:r>
          </a:p>
        </p:txBody>
      </p:sp>
      <p:sp>
        <p:nvSpPr>
          <p:cNvPr id="23" name="Rectangle 22"/>
          <p:cNvSpPr/>
          <p:nvPr/>
        </p:nvSpPr>
        <p:spPr>
          <a:xfrm>
            <a:off x="6063407" y="2643686"/>
            <a:ext cx="5757863" cy="2474003"/>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Using the images to your left, describe the features of the Windows user interface.</a:t>
            </a:r>
          </a:p>
          <a:p>
            <a:pPr algn="ctr"/>
            <a:r>
              <a:rPr lang="en-GB" b="1" dirty="0">
                <a:solidFill>
                  <a:schemeClr val="tx1"/>
                </a:solidFill>
                <a:latin typeface="+mj-lt"/>
              </a:rPr>
              <a:t>Windows</a:t>
            </a:r>
            <a:r>
              <a:rPr lang="en-GB" dirty="0">
                <a:solidFill>
                  <a:schemeClr val="tx1"/>
                </a:solidFill>
                <a:latin typeface="+mj-lt"/>
              </a:rPr>
              <a:t> – This allows you to view the area you’re working on via the computer screen.</a:t>
            </a:r>
          </a:p>
          <a:p>
            <a:pPr algn="ctr"/>
            <a:r>
              <a:rPr lang="en-GB" b="1" dirty="0">
                <a:solidFill>
                  <a:schemeClr val="tx1"/>
                </a:solidFill>
                <a:latin typeface="+mj-lt"/>
              </a:rPr>
              <a:t>Icons</a:t>
            </a:r>
            <a:r>
              <a:rPr lang="en-GB" dirty="0">
                <a:solidFill>
                  <a:schemeClr val="tx1"/>
                </a:solidFill>
                <a:latin typeface="+mj-lt"/>
              </a:rPr>
              <a:t> – These are small recognisable logos that provide the user with a quick shortcut to open the program.</a:t>
            </a:r>
          </a:p>
          <a:p>
            <a:pPr algn="ctr"/>
            <a:r>
              <a:rPr lang="en-GB" b="1" dirty="0">
                <a:solidFill>
                  <a:schemeClr val="tx1"/>
                </a:solidFill>
                <a:latin typeface="+mj-lt"/>
              </a:rPr>
              <a:t>Menu</a:t>
            </a:r>
            <a:r>
              <a:rPr lang="en-GB" dirty="0">
                <a:solidFill>
                  <a:schemeClr val="tx1"/>
                </a:solidFill>
                <a:latin typeface="+mj-lt"/>
              </a:rPr>
              <a:t> – This allows the users to navigate around the system.</a:t>
            </a:r>
          </a:p>
          <a:p>
            <a:pPr algn="ctr"/>
            <a:r>
              <a:rPr lang="en-GB" b="1" dirty="0">
                <a:solidFill>
                  <a:schemeClr val="tx1"/>
                </a:solidFill>
                <a:latin typeface="+mj-lt"/>
              </a:rPr>
              <a:t>Pointer</a:t>
            </a:r>
            <a:r>
              <a:rPr lang="en-GB" dirty="0">
                <a:solidFill>
                  <a:schemeClr val="tx1"/>
                </a:solidFill>
                <a:latin typeface="+mj-lt"/>
              </a:rPr>
              <a:t> – This will direct users on where they are on the screen.</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pic>
        <p:nvPicPr>
          <p:cNvPr id="5" name="Picture 4"/>
          <p:cNvPicPr>
            <a:picLocks noChangeAspect="1"/>
          </p:cNvPicPr>
          <p:nvPr/>
        </p:nvPicPr>
        <p:blipFill rotWithShape="1">
          <a:blip r:embed="rId3"/>
          <a:srcRect l="201" t="64819" r="77582" b="100"/>
          <a:stretch/>
        </p:blipFill>
        <p:spPr>
          <a:xfrm>
            <a:off x="157162" y="673017"/>
            <a:ext cx="2890684" cy="2566220"/>
          </a:xfrm>
          <a:prstGeom prst="rect">
            <a:avLst/>
          </a:prstGeom>
        </p:spPr>
      </p:pic>
      <p:pic>
        <p:nvPicPr>
          <p:cNvPr id="6" name="Picture 5"/>
          <p:cNvPicPr>
            <a:picLocks noChangeAspect="1"/>
          </p:cNvPicPr>
          <p:nvPr/>
        </p:nvPicPr>
        <p:blipFill rotWithShape="1">
          <a:blip r:embed="rId4"/>
          <a:srcRect l="14848" t="5239" r="14079" b="30649"/>
          <a:stretch/>
        </p:blipFill>
        <p:spPr>
          <a:xfrm>
            <a:off x="157162" y="3558086"/>
            <a:ext cx="5808529" cy="2945953"/>
          </a:xfrm>
          <a:prstGeom prst="rect">
            <a:avLst/>
          </a:prstGeom>
        </p:spPr>
      </p:pic>
      <p:pic>
        <p:nvPicPr>
          <p:cNvPr id="7" name="Picture 6"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5994" y="673017"/>
            <a:ext cx="1278896" cy="1444988"/>
          </a:xfrm>
          <a:prstGeom prst="rect">
            <a:avLst/>
          </a:prstGeom>
        </p:spPr>
      </p:pic>
      <p:pic>
        <p:nvPicPr>
          <p:cNvPr id="2052" name="Picture 4" descr="Mouse Pointer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1113" y="2643687"/>
            <a:ext cx="888658" cy="88865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063407" y="5235677"/>
            <a:ext cx="5757863" cy="139737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List other types of user interface.</a:t>
            </a:r>
          </a:p>
          <a:p>
            <a:pPr algn="ctr"/>
            <a:r>
              <a:rPr lang="en-GB" dirty="0">
                <a:solidFill>
                  <a:schemeClr val="tx1"/>
                </a:solidFill>
                <a:latin typeface="+mj-lt"/>
              </a:rPr>
              <a:t>GUI – Graphical User Interface</a:t>
            </a:r>
          </a:p>
          <a:p>
            <a:pPr algn="ctr"/>
            <a:r>
              <a:rPr lang="en-GB" dirty="0">
                <a:solidFill>
                  <a:schemeClr val="tx1"/>
                </a:solidFill>
                <a:latin typeface="+mj-lt"/>
              </a:rPr>
              <a:t>Command Line Interface</a:t>
            </a:r>
          </a:p>
          <a:p>
            <a:pPr algn="ctr"/>
            <a:r>
              <a:rPr lang="en-GB" dirty="0">
                <a:solidFill>
                  <a:schemeClr val="tx1"/>
                </a:solidFill>
                <a:latin typeface="+mj-lt"/>
              </a:rPr>
              <a:t>Natural Language Interface</a:t>
            </a:r>
          </a:p>
          <a:p>
            <a:pPr algn="ctr"/>
            <a:endParaRPr lang="en-GB" dirty="0">
              <a:solidFill>
                <a:schemeClr val="tx1"/>
              </a:solidFill>
              <a:latin typeface="+mj-lt"/>
            </a:endParaRP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1149912671"/>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1270</Words>
  <Application>Microsoft Office PowerPoint</Application>
  <PresentationFormat>Widescreen</PresentationFormat>
  <Paragraphs>199</Paragraphs>
  <Slides>17</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Lucida Sans Typewriter</vt:lpstr>
      <vt:lpstr>Times New Roman</vt:lpstr>
      <vt:lpstr>Tw Cen MT</vt:lpstr>
      <vt:lpstr>Office Theme</vt:lpstr>
      <vt:lpstr>WJEC GCSE Digital Technology</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2021-05-18T19:40:42Z</dcterms:modified>
</cp:coreProperties>
</file>